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7" r:id="rId11"/>
    <p:sldId id="265" r:id="rId12"/>
    <p:sldId id="266"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3" d="100"/>
          <a:sy n="73" d="100"/>
        </p:scale>
        <p:origin x="-738"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6766542-E174-416C-8FF0-80EE8EFB29F5}" type="datetimeFigureOut">
              <a:rPr lang="en-US" smtClean="0"/>
              <a:t>9/20/2011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02363D1-011C-40C6-AA28-6B7F1F3F52BD}" type="slidenum">
              <a:rPr lang="en-US" smtClean="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6766542-E174-416C-8FF0-80EE8EFB29F5}" type="datetimeFigureOut">
              <a:rPr lang="en-US" smtClean="0"/>
              <a:t>9/20/2011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02363D1-011C-40C6-AA28-6B7F1F3F52BD}" type="slidenum">
              <a:rPr lang="en-US" smtClean="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6766542-E174-416C-8FF0-80EE8EFB29F5}" type="datetimeFigureOut">
              <a:rPr lang="en-US" smtClean="0"/>
              <a:t>9/20/2011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02363D1-011C-40C6-AA28-6B7F1F3F52BD}" type="slidenum">
              <a:rPr lang="en-US" smtClean="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6766542-E174-416C-8FF0-80EE8EFB29F5}" type="datetimeFigureOut">
              <a:rPr lang="en-US" smtClean="0"/>
              <a:t>9/20/2011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02363D1-011C-40C6-AA28-6B7F1F3F52BD}" type="slidenum">
              <a:rPr lang="en-US" smtClean="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6766542-E174-416C-8FF0-80EE8EFB29F5}" type="datetimeFigureOut">
              <a:rPr lang="en-US" smtClean="0"/>
              <a:t>9/20/2011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02363D1-011C-40C6-AA28-6B7F1F3F52BD}" type="slidenum">
              <a:rPr lang="en-US" smtClean="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6766542-E174-416C-8FF0-80EE8EFB29F5}" type="datetimeFigureOut">
              <a:rPr lang="en-US" smtClean="0"/>
              <a:t>9/20/2011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02363D1-011C-40C6-AA28-6B7F1F3F52BD}" type="slidenum">
              <a:rPr lang="en-US" smtClean="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6766542-E174-416C-8FF0-80EE8EFB29F5}" type="datetimeFigureOut">
              <a:rPr lang="en-US" smtClean="0"/>
              <a:t>9/20/2011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902363D1-011C-40C6-AA28-6B7F1F3F52BD}" type="slidenum">
              <a:rPr lang="en-US" smtClean="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6766542-E174-416C-8FF0-80EE8EFB29F5}" type="datetimeFigureOut">
              <a:rPr lang="en-US" smtClean="0"/>
              <a:t>9/20/2011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902363D1-011C-40C6-AA28-6B7F1F3F52BD}" type="slidenum">
              <a:rPr lang="en-US" smtClean="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766542-E174-416C-8FF0-80EE8EFB29F5}" type="datetimeFigureOut">
              <a:rPr lang="en-US" smtClean="0"/>
              <a:t>9/20/2011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902363D1-011C-40C6-AA28-6B7F1F3F52BD}" type="slidenum">
              <a:rPr lang="en-US" smtClean="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6766542-E174-416C-8FF0-80EE8EFB29F5}" type="datetimeFigureOut">
              <a:rPr lang="en-US" smtClean="0"/>
              <a:t>9/20/2011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02363D1-011C-40C6-AA28-6B7F1F3F52BD}" type="slidenum">
              <a:rPr lang="en-US" smtClean="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6766542-E174-416C-8FF0-80EE8EFB29F5}" type="datetimeFigureOut">
              <a:rPr lang="en-US" smtClean="0"/>
              <a:t>9/20/2011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02363D1-011C-40C6-AA28-6B7F1F3F52BD}" type="slidenum">
              <a:rPr lang="en-US" smtClean="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766542-E174-416C-8FF0-80EE8EFB29F5}" type="datetimeFigureOut">
              <a:rPr lang="en-US" smtClean="0"/>
              <a:t>9/20/2011</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02363D1-011C-40C6-AA28-6B7F1F3F52BD}" type="slidenum">
              <a:rPr lang="en-US" smtClean="0"/>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hyperlink" Target="http://www.youtube.com/watch?v=rgYAu8r5CuU"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www.worldwar1.com/heritage/sgtayork.htm" TargetMode="External"/><Relationship Id="rId2" Type="http://schemas.openxmlformats.org/officeDocument/2006/relationships/hyperlink" Target="http://www.murfreesboropost.com/sgt-yorks-son-recalls-humble-hero-of-war-cms-26647"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33000"/>
            <a:lum/>
          </a:blip>
          <a:srcRect/>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latin typeface="Engravers MT" pitchFamily="18" charset="0"/>
              </a:rPr>
              <a:t>Sergeant Alvin York</a:t>
            </a:r>
            <a:endParaRPr lang="en-US" dirty="0">
              <a:latin typeface="Engravers MT" pitchFamily="18" charset="0"/>
            </a:endParaRPr>
          </a:p>
        </p:txBody>
      </p:sp>
      <p:sp>
        <p:nvSpPr>
          <p:cNvPr id="3" name="Subtitle 2"/>
          <p:cNvSpPr>
            <a:spLocks noGrp="1"/>
          </p:cNvSpPr>
          <p:nvPr>
            <p:ph type="subTitle" idx="1"/>
          </p:nvPr>
        </p:nvSpPr>
        <p:spPr>
          <a:noFill/>
          <a:ln>
            <a:noFill/>
          </a:ln>
        </p:spPr>
        <p:txBody>
          <a:bodyPr/>
          <a:lstStyle/>
          <a:p>
            <a:r>
              <a:rPr lang="en-US" dirty="0" smtClean="0">
                <a:solidFill>
                  <a:srgbClr val="FF0000"/>
                </a:solidFill>
              </a:rPr>
              <a:t>A Famous Tennessean</a:t>
            </a:r>
            <a:endParaRPr lang="en-US" dirty="0">
              <a:solidFill>
                <a:srgbClr val="FF0000"/>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Virtual Field Trip</a:t>
            </a:r>
            <a:endParaRPr lang="en-US" dirty="0"/>
          </a:p>
        </p:txBody>
      </p:sp>
      <p:sp>
        <p:nvSpPr>
          <p:cNvPr id="3" name="Content Placeholder 2"/>
          <p:cNvSpPr>
            <a:spLocks noGrp="1"/>
          </p:cNvSpPr>
          <p:nvPr>
            <p:ph idx="1"/>
          </p:nvPr>
        </p:nvSpPr>
        <p:spPr/>
        <p:txBody>
          <a:bodyPr/>
          <a:lstStyle/>
          <a:p>
            <a:r>
              <a:rPr lang="en-US" dirty="0" smtClean="0">
                <a:hlinkClick r:id="rId2"/>
              </a:rPr>
              <a:t>Tennessee Crossroads Video featuring Alvin York’s son</a:t>
            </a: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4</a:t>
            </a:r>
            <a:r>
              <a:rPr lang="en-US" baseline="30000" dirty="0" smtClean="0"/>
              <a:t>th</a:t>
            </a:r>
            <a:r>
              <a:rPr lang="en-US" dirty="0" smtClean="0"/>
              <a:t> Grade Social Studies</a:t>
            </a:r>
            <a:endParaRPr lang="en-US" dirty="0"/>
          </a:p>
        </p:txBody>
      </p:sp>
      <p:sp>
        <p:nvSpPr>
          <p:cNvPr id="3" name="Content Placeholder 2"/>
          <p:cNvSpPr>
            <a:spLocks noGrp="1"/>
          </p:cNvSpPr>
          <p:nvPr>
            <p:ph idx="1"/>
          </p:nvPr>
        </p:nvSpPr>
        <p:spPr/>
        <p:txBody>
          <a:bodyPr>
            <a:normAutofit/>
          </a:bodyPr>
          <a:lstStyle/>
          <a:p>
            <a:r>
              <a:rPr lang="en-US" sz="2400" dirty="0"/>
              <a:t>4.1.04 Understand the contributions of individuals and people of various ethnic, </a:t>
            </a:r>
            <a:r>
              <a:rPr lang="en-US" sz="2400" dirty="0" smtClean="0"/>
              <a:t>racial, religious</a:t>
            </a:r>
            <a:r>
              <a:rPr lang="en-US" sz="2400" dirty="0"/>
              <a:t>, and socioeconomic groups to Tennessee</a:t>
            </a:r>
            <a:r>
              <a:rPr lang="en-US" sz="2400" dirty="0" smtClean="0"/>
              <a:t>.</a:t>
            </a:r>
          </a:p>
          <a:p>
            <a:r>
              <a:rPr lang="en-US" sz="2400" dirty="0"/>
              <a:t>4.3.01 Understand how to use maps, globes, and other geographic representations, </a:t>
            </a:r>
            <a:r>
              <a:rPr lang="en-US" sz="2400" dirty="0" smtClean="0"/>
              <a:t>tools, and </a:t>
            </a:r>
            <a:r>
              <a:rPr lang="en-US" sz="2400" dirty="0"/>
              <a:t>technologies to acquire, process and report information from a spatial perspective</a:t>
            </a:r>
            <a:r>
              <a:rPr lang="en-US" sz="2400" dirty="0" smtClean="0"/>
              <a:t>.</a:t>
            </a:r>
          </a:p>
          <a:p>
            <a:r>
              <a:rPr lang="en-US" sz="2400" dirty="0"/>
              <a:t>4.5.12 Identify major events, people, and patterns in Tennessee.</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Resources</a:t>
            </a:r>
            <a:endParaRPr lang="en-US" dirty="0"/>
          </a:p>
        </p:txBody>
      </p:sp>
      <p:sp>
        <p:nvSpPr>
          <p:cNvPr id="3" name="Content Placeholder 2"/>
          <p:cNvSpPr>
            <a:spLocks noGrp="1"/>
          </p:cNvSpPr>
          <p:nvPr>
            <p:ph idx="1"/>
          </p:nvPr>
        </p:nvSpPr>
        <p:spPr/>
        <p:txBody>
          <a:bodyPr>
            <a:normAutofit fontScale="92500"/>
          </a:bodyPr>
          <a:lstStyle/>
          <a:p>
            <a:r>
              <a:rPr lang="en-US" dirty="0" smtClean="0"/>
              <a:t>The Murfreesboro Post, April 3, 2011, Sergeant York’s Son Recalls Humble Hero of War, </a:t>
            </a:r>
            <a:r>
              <a:rPr lang="en-US" dirty="0" smtClean="0">
                <a:hlinkClick r:id="rId2"/>
              </a:rPr>
              <a:t>http://www.murfreesboropost.com/sgt-yorks-son-recalls-humble-hero-of-war-cms-26647</a:t>
            </a:r>
            <a:endParaRPr lang="en-US" dirty="0" smtClean="0"/>
          </a:p>
          <a:p>
            <a:r>
              <a:rPr lang="en-US" dirty="0" smtClean="0"/>
              <a:t>Legends and Traditions of The Great War, </a:t>
            </a:r>
            <a:r>
              <a:rPr lang="en-US" dirty="0" smtClean="0">
                <a:hlinkClick r:id="rId3"/>
              </a:rPr>
              <a:t>http://www.worldwar1.com/heritage/sgtayork.htm</a:t>
            </a:r>
            <a:endParaRPr lang="en-US" dirty="0" smtClean="0"/>
          </a:p>
          <a:p>
            <a:r>
              <a:rPr lang="en-US" dirty="0" smtClean="0"/>
              <a:t>Congressional Metal of Honor Society, http://www.cmohs.org/recipient-archive.php</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a Sergeant?</a:t>
            </a:r>
            <a:endParaRPr lang="en-US" dirty="0"/>
          </a:p>
        </p:txBody>
      </p:sp>
      <p:sp>
        <p:nvSpPr>
          <p:cNvPr id="3" name="Content Placeholder 2"/>
          <p:cNvSpPr>
            <a:spLocks noGrp="1"/>
          </p:cNvSpPr>
          <p:nvPr>
            <p:ph idx="1"/>
          </p:nvPr>
        </p:nvSpPr>
        <p:spPr/>
        <p:txBody>
          <a:bodyPr/>
          <a:lstStyle/>
          <a:p>
            <a:r>
              <a:rPr lang="en-US" dirty="0" smtClean="0"/>
              <a:t>In the United States army, a sergeant is a leader of a military group.</a:t>
            </a:r>
          </a:p>
          <a:p>
            <a:endParaRPr lang="en-US" dirty="0"/>
          </a:p>
        </p:txBody>
      </p:sp>
      <p:pic>
        <p:nvPicPr>
          <p:cNvPr id="4" name="Picture 3" descr="flag_ani.gif"/>
          <p:cNvPicPr>
            <a:picLocks noChangeAspect="1"/>
          </p:cNvPicPr>
          <p:nvPr/>
        </p:nvPicPr>
        <p:blipFill>
          <a:blip r:embed="rId2" cstate="print"/>
          <a:stretch>
            <a:fillRect/>
          </a:stretch>
        </p:blipFill>
        <p:spPr>
          <a:xfrm>
            <a:off x="2971800" y="3048000"/>
            <a:ext cx="3207419" cy="2176463"/>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84000"/>
            <a:lum/>
          </a:blip>
          <a:srcRect/>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World War I</a:t>
            </a:r>
            <a:endParaRPr lang="en-US" dirty="0"/>
          </a:p>
        </p:txBody>
      </p:sp>
      <p:sp>
        <p:nvSpPr>
          <p:cNvPr id="3" name="Content Placeholder 2"/>
          <p:cNvSpPr>
            <a:spLocks noGrp="1"/>
          </p:cNvSpPr>
          <p:nvPr>
            <p:ph idx="1"/>
          </p:nvPr>
        </p:nvSpPr>
        <p:spPr/>
        <p:txBody>
          <a:bodyPr/>
          <a:lstStyle/>
          <a:p>
            <a:r>
              <a:rPr lang="en-US" sz="3600" dirty="0" smtClean="0"/>
              <a:t>A world war is a war which effects most of the world’s most powerful counties and population. </a:t>
            </a:r>
          </a:p>
          <a:p>
            <a:r>
              <a:rPr lang="en-US" sz="3600" dirty="0" smtClean="0"/>
              <a:t>WWI was centered in Europe, and lasted from 1914-1918.</a:t>
            </a:r>
          </a:p>
          <a:p>
            <a:r>
              <a:rPr lang="en-US" sz="3600" dirty="0" smtClean="0"/>
              <a:t>It was one of the biggest wars in history.</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linds(horizontal)">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Alvin York was from Pall Mall, TN</a:t>
            </a:r>
            <a:endParaRPr lang="en-US" dirty="0"/>
          </a:p>
        </p:txBody>
      </p:sp>
      <p:pic>
        <p:nvPicPr>
          <p:cNvPr id="4" name="Content Placeholder 3" descr="yorkmoh.jpg"/>
          <p:cNvPicPr>
            <a:picLocks noGrp="1" noChangeAspect="1"/>
          </p:cNvPicPr>
          <p:nvPr>
            <p:ph idx="1"/>
          </p:nvPr>
        </p:nvPicPr>
        <p:blipFill>
          <a:blip r:embed="rId2" cstate="print"/>
          <a:stretch>
            <a:fillRect/>
          </a:stretch>
        </p:blipFill>
        <p:spPr>
          <a:xfrm>
            <a:off x="2743200" y="1219200"/>
            <a:ext cx="3793836" cy="4038600"/>
          </a:xfrm>
        </p:spPr>
      </p:pic>
      <p:sp>
        <p:nvSpPr>
          <p:cNvPr id="5" name="TextBox 4"/>
          <p:cNvSpPr txBox="1"/>
          <p:nvPr/>
        </p:nvSpPr>
        <p:spPr>
          <a:xfrm>
            <a:off x="1981200" y="5334000"/>
            <a:ext cx="5562600" cy="646331"/>
          </a:xfrm>
          <a:prstGeom prst="rect">
            <a:avLst/>
          </a:prstGeom>
          <a:noFill/>
        </p:spPr>
        <p:txBody>
          <a:bodyPr wrap="square" rtlCol="0">
            <a:spAutoFit/>
          </a:bodyPr>
          <a:lstStyle/>
          <a:p>
            <a:pPr algn="ctr"/>
            <a:r>
              <a:rPr lang="en-US" dirty="0" smtClean="0"/>
              <a:t>Pall Mall is north west of Oak Ridge. It would take us about two hours to get to Pall Mall. </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to="" calcmode="lin" valueType="num">
                                      <p:cBhvr>
                                        <p:cTn id="7" dur="1" fill="hold"/>
                                        <p:tgtEl>
                                          <p:spTgt spid="5">
                                            <p:txEl>
                                              <p:pRg st="0" end="0"/>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4" name="Content Placeholder 3" descr="Tn_map.jpg"/>
          <p:cNvPicPr>
            <a:picLocks noGrp="1" noChangeAspect="1"/>
          </p:cNvPicPr>
          <p:nvPr>
            <p:ph idx="1"/>
          </p:nvPr>
        </p:nvPicPr>
        <p:blipFill>
          <a:blip r:embed="rId2" cstate="print"/>
          <a:stretch>
            <a:fillRect/>
          </a:stretch>
        </p:blipFill>
        <p:spPr>
          <a:xfrm>
            <a:off x="0" y="1600200"/>
            <a:ext cx="9250137" cy="3352800"/>
          </a:xfrm>
        </p:spPr>
      </p:pic>
      <p:sp>
        <p:nvSpPr>
          <p:cNvPr id="5" name="5-Point Star 4"/>
          <p:cNvSpPr/>
          <p:nvPr/>
        </p:nvSpPr>
        <p:spPr>
          <a:xfrm>
            <a:off x="6400800" y="2971800"/>
            <a:ext cx="381000" cy="304800"/>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5-Point Star 5"/>
          <p:cNvSpPr/>
          <p:nvPr/>
        </p:nvSpPr>
        <p:spPr>
          <a:xfrm>
            <a:off x="5562600" y="2362200"/>
            <a:ext cx="304800" cy="304800"/>
          </a:xfrm>
          <a:prstGeom prst="star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Before being drafted into war, York worked on the railroad near Harriman, TN</a:t>
            </a:r>
            <a:endParaRPr lang="en-US" dirty="0"/>
          </a:p>
        </p:txBody>
      </p:sp>
      <p:pic>
        <p:nvPicPr>
          <p:cNvPr id="4" name="Content Placeholder 3" descr="railroad.jpg"/>
          <p:cNvPicPr>
            <a:picLocks noGrp="1" noChangeAspect="1"/>
          </p:cNvPicPr>
          <p:nvPr>
            <p:ph idx="1"/>
          </p:nvPr>
        </p:nvPicPr>
        <p:blipFill>
          <a:blip r:embed="rId2" cstate="print"/>
          <a:stretch>
            <a:fillRect/>
          </a:stretch>
        </p:blipFill>
        <p:spPr>
          <a:xfrm>
            <a:off x="3200400" y="1676400"/>
            <a:ext cx="2750608" cy="2062956"/>
          </a:xfrm>
        </p:spPr>
      </p:pic>
      <p:sp>
        <p:nvSpPr>
          <p:cNvPr id="5" name="TextBox 4"/>
          <p:cNvSpPr txBox="1"/>
          <p:nvPr/>
        </p:nvSpPr>
        <p:spPr>
          <a:xfrm>
            <a:off x="1600200" y="4038600"/>
            <a:ext cx="5943600" cy="646331"/>
          </a:xfrm>
          <a:prstGeom prst="rect">
            <a:avLst/>
          </a:prstGeom>
          <a:noFill/>
        </p:spPr>
        <p:txBody>
          <a:bodyPr wrap="square" rtlCol="0">
            <a:spAutoFit/>
          </a:bodyPr>
          <a:lstStyle/>
          <a:p>
            <a:r>
              <a:rPr lang="en-US" dirty="0" smtClean="0"/>
              <a:t>York was also a Sunday School teacher and a song leader at this church, which is where he met his wife, Gracie Williams.</a:t>
            </a:r>
            <a:endParaRPr lang="en-US" dirty="0"/>
          </a:p>
        </p:txBody>
      </p:sp>
      <p:sp>
        <p:nvSpPr>
          <p:cNvPr id="6" name="TextBox 5"/>
          <p:cNvSpPr txBox="1"/>
          <p:nvPr/>
        </p:nvSpPr>
        <p:spPr>
          <a:xfrm>
            <a:off x="1219200" y="4724400"/>
            <a:ext cx="6629400" cy="923330"/>
          </a:xfrm>
          <a:prstGeom prst="rect">
            <a:avLst/>
          </a:prstGeom>
          <a:noFill/>
        </p:spPr>
        <p:txBody>
          <a:bodyPr wrap="square" rtlCol="0">
            <a:spAutoFit/>
          </a:bodyPr>
          <a:lstStyle/>
          <a:p>
            <a:r>
              <a:rPr lang="en-US" dirty="0" smtClean="0"/>
              <a:t>York received his draft card in 1917, at the age of 29, but he wrote on the card that he didn’t want to fight, and sent it back to the government. </a:t>
            </a:r>
            <a:endParaRPr lang="en-US" dirty="0"/>
          </a:p>
        </p:txBody>
      </p:sp>
      <p:sp>
        <p:nvSpPr>
          <p:cNvPr id="7" name="TextBox 6"/>
          <p:cNvSpPr txBox="1"/>
          <p:nvPr/>
        </p:nvSpPr>
        <p:spPr>
          <a:xfrm>
            <a:off x="914400" y="5867400"/>
            <a:ext cx="7315200" cy="646331"/>
          </a:xfrm>
          <a:prstGeom prst="rect">
            <a:avLst/>
          </a:prstGeom>
          <a:noFill/>
        </p:spPr>
        <p:txBody>
          <a:bodyPr wrap="square" rtlCol="0">
            <a:spAutoFit/>
          </a:bodyPr>
          <a:lstStyle/>
          <a:p>
            <a:r>
              <a:rPr lang="en-US" dirty="0" smtClean="0"/>
              <a:t>*What does it mean to be drafted by the military? It means you have been chosen as someone who will serve the country in a time of war.</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ppt_x"/>
                                          </p:val>
                                        </p:tav>
                                        <p:tav tm="100000">
                                          <p:val>
                                            <p:strVal val="#ppt_x"/>
                                          </p:val>
                                        </p:tav>
                                      </p:tavLst>
                                    </p:anim>
                                    <p:anim calcmode="lin" valueType="num">
                                      <p:cBhvr additive="base">
                                        <p:cTn id="14"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8" presetClass="entr" presetSubtype="16"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diamond(in)">
                                      <p:cBhvr>
                                        <p:cTn id="19"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26000"/>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Forced to Fight</a:t>
            </a:r>
            <a:endParaRPr lang="en-US" dirty="0"/>
          </a:p>
        </p:txBody>
      </p:sp>
      <p:sp>
        <p:nvSpPr>
          <p:cNvPr id="3" name="Content Placeholder 2"/>
          <p:cNvSpPr>
            <a:spLocks noGrp="1"/>
          </p:cNvSpPr>
          <p:nvPr>
            <p:ph idx="1"/>
          </p:nvPr>
        </p:nvSpPr>
        <p:spPr/>
        <p:txBody>
          <a:bodyPr>
            <a:normAutofit lnSpcReduction="10000"/>
          </a:bodyPr>
          <a:lstStyle/>
          <a:p>
            <a:r>
              <a:rPr lang="en-US" dirty="0" smtClean="0"/>
              <a:t>York was forced to travel to Europe, where he was then stationed. </a:t>
            </a:r>
          </a:p>
          <a:p>
            <a:r>
              <a:rPr lang="en-US" dirty="0" smtClean="0"/>
              <a:t>He was an excellent marksman, but refused to fight. He eventually changed his mind, and choose to fight on behalf of our country. </a:t>
            </a:r>
          </a:p>
          <a:p>
            <a:r>
              <a:rPr lang="en-US" dirty="0" smtClean="0"/>
              <a:t>He and 17 other men misread a map and ended up behind enemy lines.</a:t>
            </a:r>
          </a:p>
          <a:p>
            <a:r>
              <a:rPr lang="en-US" dirty="0" smtClean="0"/>
              <a:t>This is when York became a war hero, but he also lost his best friend.</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amond(in)">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diamond(in)">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8" presetClass="entr" presetSubtype="16"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diamond(in)">
                                      <p:cBhvr>
                                        <p:cTn id="17" dur="20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8" presetClass="entr" presetSubtype="16"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diamond(in)">
                                      <p:cBhvr>
                                        <p:cTn id="22" dur="2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30000"/>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War Hero</a:t>
            </a:r>
            <a:endParaRPr lang="en-US" dirty="0"/>
          </a:p>
        </p:txBody>
      </p:sp>
      <p:sp>
        <p:nvSpPr>
          <p:cNvPr id="3" name="Content Placeholder 2"/>
          <p:cNvSpPr>
            <a:spLocks noGrp="1"/>
          </p:cNvSpPr>
          <p:nvPr>
            <p:ph idx="1"/>
          </p:nvPr>
        </p:nvSpPr>
        <p:spPr/>
        <p:txBody>
          <a:bodyPr/>
          <a:lstStyle/>
          <a:p>
            <a:r>
              <a:rPr lang="en-US" dirty="0" smtClean="0"/>
              <a:t>The German troop surrendered to York, and the remaining men. The surrendered troop contained 132 German soldiers.</a:t>
            </a:r>
          </a:p>
          <a:p>
            <a:r>
              <a:rPr lang="en-US" dirty="0" smtClean="0"/>
              <a:t>York was awarded the Congressional Metal of Honor. </a:t>
            </a:r>
            <a:endParaRPr lang="en-US" dirty="0"/>
          </a:p>
          <a:p>
            <a:pPr>
              <a:buNone/>
            </a:pPr>
            <a:r>
              <a:rPr lang="en-US" dirty="0" smtClean="0"/>
              <a:t>*The Congressional Metal of Honor is the highest award that can be given to military personnel. </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56000"/>
            <a:lum/>
          </a:blip>
          <a:srcRect/>
          <a:stretch>
            <a:fillRect t="-6000" b="-6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Tennessee</a:t>
            </a:r>
            <a:endParaRPr lang="en-US" dirty="0"/>
          </a:p>
        </p:txBody>
      </p:sp>
      <p:sp>
        <p:nvSpPr>
          <p:cNvPr id="3" name="Content Placeholder 2"/>
          <p:cNvSpPr>
            <a:spLocks noGrp="1"/>
          </p:cNvSpPr>
          <p:nvPr>
            <p:ph idx="1"/>
          </p:nvPr>
        </p:nvSpPr>
        <p:spPr/>
        <p:txBody>
          <a:bodyPr/>
          <a:lstStyle/>
          <a:p>
            <a:r>
              <a:rPr lang="en-US" dirty="0" smtClean="0"/>
              <a:t>York was a very popular man when he returned to the US in 1919.  Hollywood and Broadway wanted York to work with them.</a:t>
            </a:r>
          </a:p>
          <a:p>
            <a:r>
              <a:rPr lang="en-US" dirty="0" smtClean="0"/>
              <a:t>York turned them away and returned to life in Tennessee. </a:t>
            </a:r>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129</TotalTime>
  <Words>488</Words>
  <Application>Microsoft Office PowerPoint</Application>
  <PresentationFormat>On-screen Show (4:3)</PresentationFormat>
  <Paragraphs>36</Paragraphs>
  <Slides>12</Slides>
  <Notes>0</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Office Theme</vt:lpstr>
      <vt:lpstr>Sergeant Alvin York</vt:lpstr>
      <vt:lpstr>What is a Sergeant?</vt:lpstr>
      <vt:lpstr>World War I</vt:lpstr>
      <vt:lpstr>Alvin York was from Pall Mall, TN</vt:lpstr>
      <vt:lpstr>Slide 5</vt:lpstr>
      <vt:lpstr>Before being drafted into war, York worked on the railroad near Harriman, TN</vt:lpstr>
      <vt:lpstr>Forced to Fight</vt:lpstr>
      <vt:lpstr>War Hero</vt:lpstr>
      <vt:lpstr>Tennessee</vt:lpstr>
      <vt:lpstr>Virtual Field Trip</vt:lpstr>
      <vt:lpstr>4th Grade Social Studies</vt:lpstr>
      <vt:lpstr>Resources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Sergeant Alvin York</dc:title>
  <dc:creator>Jessica Forgety</dc:creator>
  <cp:lastModifiedBy>Jessica Forgety</cp:lastModifiedBy>
  <cp:revision>16</cp:revision>
  <dcterms:created xsi:type="dcterms:W3CDTF">2011-09-20T12:03:40Z</dcterms:created>
  <dcterms:modified xsi:type="dcterms:W3CDTF">2011-09-20T14:12:44Z</dcterms:modified>
</cp:coreProperties>
</file>